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8" r:id="rId4"/>
    <p:sldId id="279" r:id="rId5"/>
    <p:sldId id="274" r:id="rId6"/>
    <p:sldId id="258" r:id="rId7"/>
    <p:sldId id="259" r:id="rId8"/>
    <p:sldId id="275" r:id="rId9"/>
    <p:sldId id="281" r:id="rId10"/>
    <p:sldId id="276" r:id="rId11"/>
    <p:sldId id="277" r:id="rId12"/>
    <p:sldId id="280" r:id="rId13"/>
    <p:sldId id="270" r:id="rId14"/>
    <p:sldId id="282" r:id="rId15"/>
    <p:sldId id="260" r:id="rId16"/>
    <p:sldId id="283" r:id="rId17"/>
    <p:sldId id="284" r:id="rId18"/>
    <p:sldId id="285" r:id="rId19"/>
    <p:sldId id="286" r:id="rId20"/>
    <p:sldId id="287" r:id="rId21"/>
    <p:sldId id="288" r:id="rId22"/>
    <p:sldId id="263" r:id="rId23"/>
    <p:sldId id="289" r:id="rId24"/>
    <p:sldId id="261" r:id="rId25"/>
    <p:sldId id="273" r:id="rId26"/>
    <p:sldId id="266" r:id="rId27"/>
    <p:sldId id="267" r:id="rId28"/>
    <p:sldId id="262" r:id="rId29"/>
    <p:sldId id="265" r:id="rId30"/>
    <p:sldId id="271" r:id="rId31"/>
    <p:sldId id="27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7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9/2/16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crum-institute.org/What_Makes_Waterfall_Fail_in_Many_Ways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2.wp.com/tamingdata.com/wp-content/uploads/2010/07/tree-swing-project-management-large.png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xkcd.com/674/" TargetMode="External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gilemanifesto.org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crumguides.org/scrum-guide.html%23events-sprint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ottberkun.com/2014/famous-programmer-leaves-google-because-of-remote-work-ban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https://en.wikipedia.org/wiki/Scrum_(software_development)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urn_down_chart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aelogica.com/project-management/organizing-agility-success-part-2-advanced-tracker-techniques/" TargetMode="External"/><Relationship Id="rId3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Waterfall_model" TargetMode="Externa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7-themes.com/6995471-bay-bridge-sunset.html" TargetMode="Externa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qYodWEKCuG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7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what?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 what about all the documents and architecture?</a:t>
            </a:r>
          </a:p>
          <a:p>
            <a:r>
              <a:rPr lang="en-US" dirty="0" smtClean="0"/>
              <a:t>Waterfall can work well when the customer very clearly </a:t>
            </a:r>
            <a:r>
              <a:rPr lang="en-US" dirty="0" smtClean="0">
                <a:hlinkClick r:id="rId2"/>
              </a:rPr>
              <a:t>communicates</a:t>
            </a:r>
            <a:r>
              <a:rPr lang="en-US" dirty="0" smtClean="0"/>
              <a:t> their needs</a:t>
            </a:r>
          </a:p>
          <a:p>
            <a:pPr lvl="1"/>
            <a:r>
              <a:rPr lang="en-US" dirty="0" smtClean="0"/>
              <a:t>Specs might be captured in a small number of short meetings</a:t>
            </a:r>
          </a:p>
          <a:p>
            <a:pPr lvl="2"/>
            <a:r>
              <a:rPr lang="en-US" dirty="0" smtClean="0"/>
              <a:t>Customers are busy too</a:t>
            </a:r>
          </a:p>
          <a:p>
            <a:pPr lvl="1"/>
            <a:r>
              <a:rPr lang="en-US" dirty="0" smtClean="0"/>
              <a:t>What if the </a:t>
            </a:r>
            <a:r>
              <a:rPr lang="en-US" dirty="0" err="1" smtClean="0"/>
              <a:t>dev</a:t>
            </a:r>
            <a:r>
              <a:rPr lang="en-US" dirty="0" smtClean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if we expect change?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Think about the project for a bit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Adjust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agile – “doing what come naturally”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the best idea, but let’s give it a try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We </a:t>
            </a:r>
            <a:r>
              <a:rPr lang="en-US" dirty="0"/>
              <a:t>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Deliver valuable software early and often</a:t>
            </a:r>
            <a:endParaRPr lang="en-US" dirty="0"/>
          </a:p>
          <a:p>
            <a:r>
              <a:rPr lang="en-US" dirty="0"/>
              <a:t>Welcome changing </a:t>
            </a:r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Even late in the development process</a:t>
            </a:r>
            <a:endParaRPr lang="en-US" dirty="0"/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Build </a:t>
            </a:r>
            <a:r>
              <a:rPr lang="en-US" dirty="0"/>
              <a:t>projects around motivated </a:t>
            </a:r>
            <a:r>
              <a:rPr lang="en-US" dirty="0" smtClean="0"/>
              <a:t>individuals</a:t>
            </a:r>
          </a:p>
          <a:p>
            <a:pPr lvl="1"/>
            <a:r>
              <a:rPr lang="en-US" dirty="0" smtClean="0"/>
              <a:t>Give </a:t>
            </a:r>
            <a:r>
              <a:rPr lang="en-US" dirty="0"/>
              <a:t>them the environment and support they </a:t>
            </a:r>
            <a:r>
              <a:rPr lang="en-US" dirty="0" smtClean="0"/>
              <a:t>need</a:t>
            </a:r>
            <a:endParaRPr lang="en-US" dirty="0"/>
          </a:p>
          <a:p>
            <a:pPr lvl="1"/>
            <a:r>
              <a:rPr lang="en-US" dirty="0" smtClean="0"/>
              <a:t>Trust </a:t>
            </a:r>
            <a:r>
              <a:rPr lang="en-US" dirty="0"/>
              <a:t>them to get the job done. </a:t>
            </a:r>
          </a:p>
          <a:p>
            <a:r>
              <a:rPr lang="en-US" dirty="0" smtClean="0"/>
              <a:t>Communicate face-to-face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</a:t>
            </a:r>
            <a:r>
              <a:rPr lang="en-US" dirty="0"/>
              <a:t>software is the primary measure of progress. </a:t>
            </a:r>
          </a:p>
          <a:p>
            <a:r>
              <a:rPr lang="en-US" dirty="0"/>
              <a:t>Agile processes promote sustainable development.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sponsors, developers, and users should be able </a:t>
            </a:r>
            <a:r>
              <a:rPr lang="en-US" dirty="0" smtClean="0"/>
              <a:t>to </a:t>
            </a:r>
            <a:r>
              <a:rPr lang="en-US" dirty="0"/>
              <a:t>maintain a constant pace indefinitely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overtime at crunch time</a:t>
            </a:r>
            <a:endParaRPr lang="en-US" dirty="0"/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Principles behind the Agile Manifesto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 smtClean="0"/>
              <a:t>We </a:t>
            </a:r>
            <a:r>
              <a:rPr lang="en-US" i="1" dirty="0"/>
              <a:t>follow these principles: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Simplicity</a:t>
            </a:r>
            <a:r>
              <a:rPr lang="en-US" dirty="0"/>
              <a:t>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</a:t>
            </a:r>
            <a:r>
              <a:rPr lang="en-US" dirty="0" smtClean="0"/>
              <a:t>and designs emerge </a:t>
            </a:r>
            <a:r>
              <a:rPr lang="en-US" dirty="0"/>
              <a:t>from self-organizing teams. </a:t>
            </a:r>
          </a:p>
          <a:p>
            <a:r>
              <a:rPr lang="en-US" dirty="0"/>
              <a:t>At regular intervals, the team reflects on how </a:t>
            </a:r>
            <a:r>
              <a:rPr lang="en-US" dirty="0" smtClean="0"/>
              <a:t>to </a:t>
            </a:r>
            <a:r>
              <a:rPr lang="en-US" dirty="0"/>
              <a:t>become more effective, then tunes and adjusts </a:t>
            </a:r>
            <a:r>
              <a:rPr lang="en-US" dirty="0" smtClean="0"/>
              <a:t>its </a:t>
            </a:r>
            <a:r>
              <a:rPr lang="en-US" dirty="0"/>
              <a:t>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-Discussion-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CSE442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It should be clear that this course was designed with </a:t>
            </a:r>
            <a:r>
              <a:rPr lang="en-US" dirty="0" smtClean="0"/>
              <a:t>agility </a:t>
            </a:r>
            <a:r>
              <a:rPr lang="en-US" dirty="0" smtClean="0"/>
              <a:t>in mind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800" dirty="0" smtClean="0"/>
              <a:t>Or did I just do what came naturally?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36176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agility </a:t>
            </a:r>
            <a:r>
              <a:rPr lang="en-US" dirty="0" smtClean="0"/>
              <a:t>and </a:t>
            </a:r>
            <a:r>
              <a:rPr lang="en-US" dirty="0" smtClean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agile software development</a:t>
            </a:r>
            <a:endParaRPr lang="en-US" dirty="0" smtClean="0"/>
          </a:p>
          <a:p>
            <a:pPr lvl="1"/>
            <a:r>
              <a:rPr lang="en-US" dirty="0"/>
              <a:t>A</a:t>
            </a:r>
            <a:r>
              <a:rPr lang="en-US" dirty="0" smtClean="0"/>
              <a:t>bstract</a:t>
            </a:r>
          </a:p>
          <a:p>
            <a:r>
              <a:rPr lang="en-US" dirty="0" smtClean="0"/>
              <a:t>scrum</a:t>
            </a:r>
          </a:p>
          <a:p>
            <a:pPr lvl="1"/>
            <a:r>
              <a:rPr lang="en-US" dirty="0" smtClean="0"/>
              <a:t>Concrete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- Gathering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Stories</a:t>
            </a:r>
          </a:p>
          <a:p>
            <a:pPr lvl="1"/>
            <a:r>
              <a:rPr lang="en-US" dirty="0" smtClean="0"/>
              <a:t>Customer “tells a story”</a:t>
            </a:r>
          </a:p>
          <a:p>
            <a:pPr lvl="1"/>
            <a:r>
              <a:rPr lang="en-US" dirty="0" smtClean="0"/>
              <a:t>Non-technical</a:t>
            </a:r>
          </a:p>
          <a:p>
            <a:pPr lvl="1"/>
            <a:r>
              <a:rPr lang="en-US" dirty="0" smtClean="0"/>
              <a:t>ex: “When I check a piece of equipment, I want to know all the information about it.”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Technical requirements needed for stories</a:t>
            </a:r>
          </a:p>
          <a:p>
            <a:pPr lvl="1"/>
            <a:r>
              <a:rPr lang="en-US" dirty="0" smtClean="0"/>
              <a:t>ex: </a:t>
            </a:r>
          </a:p>
          <a:p>
            <a:pPr lvl="2"/>
            <a:r>
              <a:rPr lang="en-US" dirty="0" smtClean="0"/>
              <a:t>host a database of equipment information</a:t>
            </a:r>
          </a:p>
          <a:p>
            <a:pPr lvl="2"/>
            <a:r>
              <a:rPr lang="en-US" dirty="0" smtClean="0"/>
              <a:t>track equipment with barcodes</a:t>
            </a:r>
          </a:p>
          <a:p>
            <a:pPr lvl="2"/>
            <a:r>
              <a:rPr lang="en-US" dirty="0" smtClean="0"/>
              <a:t>convert scanned codes into SQL queries</a:t>
            </a:r>
          </a:p>
          <a:p>
            <a:pPr lvl="2"/>
            <a:r>
              <a:rPr lang="en-US" dirty="0" smtClean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- </a:t>
            </a:r>
            <a:r>
              <a:rPr lang="en-US" dirty="0" smtClean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Deliver working code at fixed intervals</a:t>
            </a:r>
            <a:endParaRPr lang="en-US" dirty="0"/>
          </a:p>
          <a:p>
            <a:pPr lvl="1"/>
            <a:r>
              <a:rPr lang="en-US" dirty="0" smtClean="0"/>
              <a:t>Sets a pace for the project</a:t>
            </a:r>
          </a:p>
          <a:p>
            <a:pPr lvl="1"/>
            <a:r>
              <a:rPr lang="en-US" dirty="0" smtClean="0"/>
              <a:t>Typically 1-4 weeks/sprint</a:t>
            </a:r>
          </a:p>
          <a:p>
            <a:r>
              <a:rPr lang="en-US" dirty="0" smtClean="0"/>
              <a:t>After each sprint</a:t>
            </a:r>
          </a:p>
          <a:p>
            <a:pPr lvl="1"/>
            <a:r>
              <a:rPr lang="en-US" dirty="0" smtClean="0"/>
              <a:t>Demo the software to the customer</a:t>
            </a:r>
          </a:p>
          <a:p>
            <a:pPr lvl="1"/>
            <a:r>
              <a:rPr lang="en-US" dirty="0" smtClean="0"/>
              <a:t>Discuss the direction of the project</a:t>
            </a:r>
          </a:p>
          <a:p>
            <a:pPr lvl="1"/>
            <a:r>
              <a:rPr lang="en-US" dirty="0" smtClean="0"/>
              <a:t>Adjust as needed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“Got it. See you in a week!”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isn’t what we wanted”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“Show us what you want”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 smtClean="0"/>
              <a:t>write code</a:t>
            </a:r>
          </a:p>
          <a:p>
            <a:r>
              <a:rPr lang="en-US" dirty="0" smtClean="0"/>
              <a:t>deliver code</a:t>
            </a:r>
          </a:p>
          <a:p>
            <a:pPr lvl="1"/>
            <a:r>
              <a:rPr lang="en-US" dirty="0" smtClean="0"/>
              <a:t>customer: “This is a little better”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“Tell us more”</a:t>
            </a:r>
          </a:p>
          <a:p>
            <a:r>
              <a:rPr lang="en-US" dirty="0" smtClean="0"/>
              <a:t>Revise requirements</a:t>
            </a:r>
          </a:p>
          <a:p>
            <a:r>
              <a:rPr lang="en-US" dirty="0"/>
              <a:t>R</a:t>
            </a:r>
            <a:r>
              <a:rPr lang="en-US" dirty="0" smtClean="0"/>
              <a:t>epeat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Scrum: Co-</a:t>
            </a:r>
            <a:r>
              <a:rPr lang="en-US" dirty="0"/>
              <a:t>l</a:t>
            </a:r>
            <a:r>
              <a:rPr lang="en-US" dirty="0" smtClean="0"/>
              <a:t>ocated teams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team member meet face-to-face often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/>
              <a:t>C</a:t>
            </a:r>
            <a:r>
              <a:rPr lang="en-US" dirty="0" smtClean="0"/>
              <a:t>ommunication</a:t>
            </a:r>
          </a:p>
          <a:p>
            <a:r>
              <a:rPr lang="en-US" dirty="0" smtClean="0"/>
              <a:t>Communication</a:t>
            </a:r>
          </a:p>
          <a:p>
            <a:r>
              <a:rPr lang="en-US" dirty="0" smtClean="0"/>
              <a:t>At what cost?</a:t>
            </a:r>
          </a:p>
          <a:p>
            <a:pPr lvl="1"/>
            <a:r>
              <a:rPr lang="en-US" dirty="0" smtClean="0"/>
              <a:t>Some companies will not hire remote employees</a:t>
            </a:r>
          </a:p>
          <a:p>
            <a:pPr lvl="1"/>
            <a:r>
              <a:rPr lang="en-US" dirty="0" smtClean="0">
                <a:hlinkClick r:id="rId2"/>
              </a:rPr>
              <a:t>Google</a:t>
            </a:r>
            <a:r>
              <a:rPr lang="en-US" dirty="0" smtClean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Visualization of the state of the project</a:t>
            </a:r>
          </a:p>
          <a:p>
            <a:r>
              <a:rPr lang="en-US" dirty="0" smtClean="0"/>
              <a:t>Column for the state of each task</a:t>
            </a:r>
          </a:p>
          <a:p>
            <a:pPr lvl="1"/>
            <a:r>
              <a:rPr lang="en-US" dirty="0" smtClean="0"/>
              <a:t>backlog/blocked</a:t>
            </a:r>
          </a:p>
          <a:p>
            <a:pPr lvl="1"/>
            <a:r>
              <a:rPr lang="en-US" dirty="0" smtClean="0"/>
              <a:t>in progress</a:t>
            </a:r>
          </a:p>
          <a:p>
            <a:pPr lvl="1"/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complete</a:t>
            </a:r>
          </a:p>
          <a:p>
            <a:r>
              <a:rPr lang="en-US" dirty="0" smtClean="0"/>
              <a:t>Move tasks across the board as they progress</a:t>
            </a:r>
          </a:p>
          <a:p>
            <a:r>
              <a:rPr lang="en-US" dirty="0" smtClean="0"/>
              <a:t>Column names vary by team</a:t>
            </a:r>
          </a:p>
          <a:p>
            <a:r>
              <a:rPr lang="en-US" dirty="0" smtClean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Visualizations!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board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crum in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what works for you</a:t>
            </a:r>
          </a:p>
          <a:p>
            <a:r>
              <a:rPr lang="en-US" dirty="0" smtClean="0"/>
              <a:t>Modify scrum for fit your </a:t>
            </a:r>
            <a:r>
              <a:rPr lang="en-US" dirty="0" smtClean="0"/>
              <a:t>needs</a:t>
            </a:r>
          </a:p>
          <a:p>
            <a:r>
              <a:rPr lang="en-US" dirty="0" smtClean="0"/>
              <a:t>No two scrum shops should have the same implementation!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are anything like every programmer</a:t>
            </a:r>
          </a:p>
          <a:p>
            <a:pPr lvl="1"/>
            <a:r>
              <a:rPr lang="en-US" dirty="0" smtClean="0"/>
              <a:t>Think about the project for a bit</a:t>
            </a:r>
          </a:p>
          <a:p>
            <a:pPr lvl="1"/>
            <a:r>
              <a:rPr lang="en-US" dirty="0" smtClean="0"/>
              <a:t>Start writing code</a:t>
            </a:r>
          </a:p>
          <a:p>
            <a:pPr lvl="1"/>
            <a:r>
              <a:rPr lang="en-US" dirty="0" smtClean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weeks per sprint/submission</a:t>
            </a:r>
          </a:p>
          <a:p>
            <a:r>
              <a:rPr lang="en-US" dirty="0" smtClean="0"/>
              <a:t>Minimal </a:t>
            </a:r>
            <a:r>
              <a:rPr lang="en-US" dirty="0" smtClean="0"/>
              <a:t>documentation until sprint 5</a:t>
            </a:r>
            <a:endParaRPr lang="en-US" dirty="0" smtClean="0"/>
          </a:p>
          <a:p>
            <a:r>
              <a:rPr lang="en-US" dirty="0" smtClean="0"/>
              <a:t>Maximum interaction between team members</a:t>
            </a:r>
          </a:p>
          <a:p>
            <a:pPr lvl="1"/>
            <a:r>
              <a:rPr lang="en-US" dirty="0" smtClean="0"/>
              <a:t>Slack</a:t>
            </a:r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Meetings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0684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Tasks</a:t>
            </a:r>
            <a:endParaRPr lang="en-US" dirty="0" smtClean="0"/>
          </a:p>
          <a:p>
            <a:pPr lvl="1"/>
            <a:r>
              <a:rPr lang="en-US" dirty="0" smtClean="0"/>
              <a:t>Divide project into tasks</a:t>
            </a:r>
          </a:p>
          <a:p>
            <a:pPr lvl="1"/>
            <a:r>
              <a:rPr lang="en-US" dirty="0" smtClean="0"/>
              <a:t>Can write stories (not required)</a:t>
            </a:r>
            <a:endParaRPr lang="en-US" dirty="0" smtClean="0"/>
          </a:p>
          <a:p>
            <a:pPr lvl="1"/>
            <a:r>
              <a:rPr lang="en-US" dirty="0" smtClean="0"/>
              <a:t>Assign each task to a group member(s)</a:t>
            </a:r>
          </a:p>
          <a:p>
            <a:pPr lvl="1"/>
            <a:r>
              <a:rPr lang="en-US" dirty="0" smtClean="0"/>
              <a:t>Track tasks </a:t>
            </a:r>
            <a:r>
              <a:rPr lang="en-US" dirty="0" smtClean="0"/>
              <a:t>as </a:t>
            </a:r>
            <a:r>
              <a:rPr lang="en-US" dirty="0" err="1" smtClean="0"/>
              <a:t>GitHub</a:t>
            </a:r>
            <a:r>
              <a:rPr lang="en-US" dirty="0" smtClean="0"/>
              <a:t> issues</a:t>
            </a:r>
            <a:endParaRPr lang="en-US" dirty="0" smtClean="0"/>
          </a:p>
          <a:p>
            <a:r>
              <a:rPr lang="en-US" dirty="0" smtClean="0"/>
              <a:t>Meetings</a:t>
            </a:r>
          </a:p>
          <a:p>
            <a:pPr lvl="1"/>
            <a:r>
              <a:rPr lang="en-US" dirty="0" smtClean="0"/>
              <a:t>Weekly group meetings</a:t>
            </a:r>
          </a:p>
          <a:p>
            <a:pPr lvl="1"/>
            <a:r>
              <a:rPr lang="en-US" dirty="0" smtClean="0"/>
              <a:t>Weekly group meetings with TA</a:t>
            </a:r>
          </a:p>
          <a:p>
            <a:pPr lvl="1"/>
            <a:r>
              <a:rPr lang="en-US" dirty="0" smtClean="0"/>
              <a:t>Meet with instructor each sprint</a:t>
            </a:r>
          </a:p>
          <a:p>
            <a:pPr lvl="1"/>
            <a:r>
              <a:rPr lang="en-US" dirty="0" smtClean="0"/>
              <a:t>Total of 7 meetings per sprint (replaces lectures/recitations)</a:t>
            </a:r>
            <a:endParaRPr lang="en-US" dirty="0" smtClean="0"/>
          </a:p>
          <a:p>
            <a:r>
              <a:rPr lang="en-US" dirty="0" smtClean="0"/>
              <a:t>Recommended</a:t>
            </a:r>
            <a:endParaRPr lang="en-US" dirty="0" smtClean="0"/>
          </a:p>
          <a:p>
            <a:pPr lvl="1"/>
            <a:r>
              <a:rPr lang="en-US" dirty="0" smtClean="0"/>
              <a:t>Scrum board</a:t>
            </a:r>
            <a:endParaRPr lang="en-US" dirty="0"/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Is there a better way?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 been used for years</a:t>
            </a:r>
          </a:p>
          <a:p>
            <a:r>
              <a:rPr lang="en-US" dirty="0" smtClean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Gather requirements</a:t>
            </a:r>
          </a:p>
          <a:p>
            <a:pPr lvl="1"/>
            <a:r>
              <a:rPr lang="en-US" dirty="0"/>
              <a:t>customer: “This </a:t>
            </a:r>
            <a:r>
              <a:rPr lang="en-US" dirty="0" smtClean="0"/>
              <a:t>is </a:t>
            </a:r>
            <a:r>
              <a:rPr lang="en-US" dirty="0"/>
              <a:t>what we </a:t>
            </a:r>
            <a:r>
              <a:rPr lang="en-US" dirty="0" smtClean="0"/>
              <a:t>want”</a:t>
            </a:r>
          </a:p>
          <a:p>
            <a:pPr lvl="1"/>
            <a:r>
              <a:rPr lang="en-US" dirty="0" err="1" smtClean="0"/>
              <a:t>dev</a:t>
            </a:r>
            <a:r>
              <a:rPr lang="en-US" dirty="0" smtClean="0"/>
              <a:t> team: “</a:t>
            </a:r>
            <a:r>
              <a:rPr lang="en-US" dirty="0"/>
              <a:t>G</a:t>
            </a:r>
            <a:r>
              <a:rPr lang="en-US" dirty="0" smtClean="0"/>
              <a:t>ot it. See you in a year!”</a:t>
            </a:r>
          </a:p>
          <a:p>
            <a:pPr lvl="1"/>
            <a:r>
              <a:rPr lang="en-US" dirty="0" smtClean="0"/>
              <a:t>Requirements documents</a:t>
            </a:r>
          </a:p>
          <a:p>
            <a:r>
              <a:rPr lang="en-US" dirty="0" smtClean="0"/>
              <a:t>Design software architecture</a:t>
            </a:r>
          </a:p>
          <a:p>
            <a:pPr lvl="1"/>
            <a:r>
              <a:rPr lang="en-US" dirty="0" smtClean="0"/>
              <a:t>Design documents</a:t>
            </a:r>
          </a:p>
          <a:p>
            <a:pPr lvl="1"/>
            <a:r>
              <a:rPr lang="en-US" dirty="0" smtClean="0"/>
              <a:t>Write tasks 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timelines </a:t>
            </a:r>
          </a:p>
          <a:p>
            <a:pPr lvl="1"/>
            <a:r>
              <a:rPr lang="en-US" dirty="0" smtClean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Write </a:t>
            </a:r>
            <a:r>
              <a:rPr lang="en-US" dirty="0" smtClean="0">
                <a:hlinkClick r:id="rId2"/>
              </a:rPr>
              <a:t>code</a:t>
            </a:r>
            <a:endParaRPr lang="en-US" dirty="0" smtClean="0"/>
          </a:p>
          <a:p>
            <a:pPr lvl="1"/>
            <a:r>
              <a:rPr lang="en-US" dirty="0" smtClean="0"/>
              <a:t>Implement the functionality set forth in the design documents</a:t>
            </a:r>
            <a:endParaRPr lang="en-US" dirty="0"/>
          </a:p>
          <a:p>
            <a:r>
              <a:rPr lang="en-US" dirty="0"/>
              <a:t>Test </a:t>
            </a:r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Proceed when all features from design document are working properly</a:t>
            </a:r>
            <a:endParaRPr lang="en-US" dirty="0"/>
          </a:p>
          <a:p>
            <a:r>
              <a:rPr lang="en-US" dirty="0" smtClean="0"/>
              <a:t>Deliver final product</a:t>
            </a:r>
          </a:p>
          <a:p>
            <a:r>
              <a:rPr lang="en-US" dirty="0" smtClean="0"/>
              <a:t>Maintain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Waterfall for Software - A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</TotalTime>
  <Words>813</Words>
  <Application>Microsoft Macintosh PowerPoint</Application>
  <PresentationFormat>On-screen Show (4:3)</PresentationFormat>
  <Paragraphs>179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Project Workflow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What if we expect change?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CSE442</vt:lpstr>
      <vt:lpstr>agility and scrum</vt:lpstr>
      <vt:lpstr>Scrum - Gathering requirements</vt:lpstr>
      <vt:lpstr>Scrum - Sprints</vt:lpstr>
      <vt:lpstr>Scenario Revisited</vt:lpstr>
      <vt:lpstr>Scrum: Co-located teams</vt:lpstr>
      <vt:lpstr>Scrum board</vt:lpstr>
      <vt:lpstr>Visualizations!</vt:lpstr>
      <vt:lpstr>Scrum board</vt:lpstr>
      <vt:lpstr>Scrum in practice</vt:lpstr>
      <vt:lpstr>Scrum this semester</vt:lpstr>
      <vt:lpstr>Scrum this semester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Jesse Hartloff</cp:lastModifiedBy>
  <cp:revision>41</cp:revision>
  <dcterms:created xsi:type="dcterms:W3CDTF">2015-08-25T05:16:22Z</dcterms:created>
  <dcterms:modified xsi:type="dcterms:W3CDTF">2016-09-02T13:57:20Z</dcterms:modified>
</cp:coreProperties>
</file>

<file path=docProps/thumbnail.jpeg>
</file>